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5" r:id="rId2"/>
    <p:sldId id="333" r:id="rId3"/>
    <p:sldId id="334" r:id="rId4"/>
    <p:sldId id="335" r:id="rId5"/>
    <p:sldId id="336" r:id="rId6"/>
    <p:sldId id="353" r:id="rId7"/>
    <p:sldId id="351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2" r:id="rId22"/>
    <p:sldId id="350" r:id="rId23"/>
  </p:sldIdLst>
  <p:sldSz cx="10691813" cy="7559675"/>
  <p:notesSz cx="6797675" cy="9926638"/>
  <p:defaultTextStyle>
    <a:defPPr>
      <a:defRPr lang="de-DE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8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orient="horz" pos="306" userDrawn="1">
          <p15:clr>
            <a:srgbClr val="A4A3A4"/>
          </p15:clr>
        </p15:guide>
        <p15:guide id="5" orient="horz" pos="6202" userDrawn="1">
          <p15:clr>
            <a:srgbClr val="A4A3A4"/>
          </p15:clr>
        </p15:guide>
        <p15:guide id="6" orient="horz" pos="419" userDrawn="1">
          <p15:clr>
            <a:srgbClr val="A4A3A4"/>
          </p15:clr>
        </p15:guide>
        <p15:guide id="9" pos="567" userDrawn="1">
          <p15:clr>
            <a:srgbClr val="A4A3A4"/>
          </p15:clr>
        </p15:guide>
        <p15:guide id="10" pos="4286" userDrawn="1">
          <p15:clr>
            <a:srgbClr val="A4A3A4"/>
          </p15:clr>
        </p15:guide>
        <p15:guide id="11" orient="horz" pos="6429" userDrawn="1">
          <p15:clr>
            <a:srgbClr val="A4A3A4"/>
          </p15:clr>
        </p15:guide>
        <p15:guide id="12" orient="horz" pos="5182" userDrawn="1">
          <p15:clr>
            <a:srgbClr val="A4A3A4"/>
          </p15:clr>
        </p15:guide>
        <p15:guide id="13" orient="horz" pos="5023" userDrawn="1">
          <p15:clr>
            <a:srgbClr val="A4A3A4"/>
          </p15:clr>
        </p15:guide>
        <p15:guide id="14" orient="horz" pos="2642" userDrawn="1">
          <p15:clr>
            <a:srgbClr val="A4A3A4"/>
          </p15:clr>
        </p15:guide>
        <p15:guide id="15" orient="horz" pos="5613" userDrawn="1">
          <p15:clr>
            <a:srgbClr val="A4A3A4"/>
          </p15:clr>
        </p15:guide>
        <p15:guide id="16" orient="horz" pos="2506" userDrawn="1">
          <p15:clr>
            <a:srgbClr val="A4A3A4"/>
          </p15:clr>
        </p15:guide>
        <p15:guide id="17" orient="horz" pos="3368" userDrawn="1">
          <p15:clr>
            <a:srgbClr val="A4A3A4"/>
          </p15:clr>
        </p15:guide>
        <p15:guide id="23" orient="horz" pos="4910" userDrawn="1">
          <p15:clr>
            <a:srgbClr val="A4A3A4"/>
          </p15:clr>
        </p15:guide>
        <p15:guide id="25" orient="horz" pos="1916" userDrawn="1">
          <p15:clr>
            <a:srgbClr val="A4A3A4"/>
          </p15:clr>
        </p15:guide>
        <p15:guide id="26" orient="horz" pos="2007" userDrawn="1">
          <p15:clr>
            <a:srgbClr val="A4A3A4"/>
          </p15:clr>
        </p15:guide>
        <p15:guide id="27" pos="2903" userDrawn="1">
          <p15:clr>
            <a:srgbClr val="A4A3A4"/>
          </p15:clr>
        </p15:guide>
        <p15:guide id="28" pos="2993" userDrawn="1">
          <p15:clr>
            <a:srgbClr val="A4A3A4"/>
          </p15:clr>
        </p15:guide>
        <p15:guide id="29" orient="horz" pos="2528" userDrawn="1">
          <p15:clr>
            <a:srgbClr val="A4A3A4"/>
          </p15:clr>
        </p15:guide>
        <p15:guide id="30" orient="horz" pos="4456" userDrawn="1">
          <p15:clr>
            <a:srgbClr val="A4A3A4"/>
          </p15:clr>
        </p15:guide>
        <p15:guide id="32" orient="horz" pos="3549" userDrawn="1">
          <p15:clr>
            <a:srgbClr val="A4A3A4"/>
          </p15:clr>
        </p15:guide>
        <p15:guide id="34" pos="4195" userDrawn="1">
          <p15:clr>
            <a:srgbClr val="A4A3A4"/>
          </p15:clr>
        </p15:guide>
        <p15:guide id="35" orient="horz" pos="3186" userDrawn="1">
          <p15:clr>
            <a:srgbClr val="A4A3A4"/>
          </p15:clr>
        </p15:guide>
        <p15:guide id="36" orient="horz" pos="3458" userDrawn="1">
          <p15:clr>
            <a:srgbClr val="A4A3A4"/>
          </p15:clr>
        </p15:guide>
        <p15:guide id="37" orient="horz" pos="646" userDrawn="1">
          <p15:clr>
            <a:srgbClr val="A4A3A4"/>
          </p15:clr>
        </p15:guide>
        <p15:guide id="38" pos="3288" userDrawn="1">
          <p15:clr>
            <a:srgbClr val="A4A3A4"/>
          </p15:clr>
        </p15:guide>
        <p15:guide id="39" orient="horz" pos="533" userDrawn="1">
          <p15:clr>
            <a:srgbClr val="A4A3A4"/>
          </p15:clr>
        </p15:guide>
        <p15:guide id="40" orient="horz" pos="6543" userDrawn="1">
          <p15:clr>
            <a:srgbClr val="A4A3A4"/>
          </p15:clr>
        </p15:guide>
        <p15:guide id="41" pos="3855" userDrawn="1">
          <p15:clr>
            <a:srgbClr val="A4A3A4"/>
          </p15:clr>
        </p15:guide>
        <p15:guide id="42" orient="horz" pos="1009" userDrawn="1">
          <p15:clr>
            <a:srgbClr val="A4A3A4"/>
          </p15:clr>
        </p15:guide>
        <p15:guide id="43" orient="horz" pos="4184" userDrawn="1">
          <p15:clr>
            <a:srgbClr val="A4A3A4"/>
          </p15:clr>
        </p15:guide>
        <p15:guide id="44" pos="476" userDrawn="1">
          <p15:clr>
            <a:srgbClr val="A4A3A4"/>
          </p15:clr>
        </p15:guide>
        <p15:guide id="45" pos="4377" userDrawn="1">
          <p15:clr>
            <a:srgbClr val="A4A3A4"/>
          </p15:clr>
        </p15:guide>
        <p15:guide id="46" orient="horz" pos="6089" userDrawn="1">
          <p15:clr>
            <a:srgbClr val="A4A3A4"/>
          </p15:clr>
        </p15:guide>
        <p15:guide id="48" pos="2472" userDrawn="1">
          <p15:clr>
            <a:srgbClr val="A4A3A4"/>
          </p15:clr>
        </p15:guide>
        <p15:guide id="49" pos="2290" userDrawn="1">
          <p15:clr>
            <a:srgbClr val="A4A3A4"/>
          </p15:clr>
        </p15:guide>
        <p15:guide id="50" orient="horz" pos="2097" userDrawn="1">
          <p15:clr>
            <a:srgbClr val="A4A3A4"/>
          </p15:clr>
        </p15:guide>
        <p15:guide id="51" orient="horz" pos="3103">
          <p15:clr>
            <a:srgbClr val="A4A3A4"/>
          </p15:clr>
        </p15:guide>
        <p15:guide id="52" orient="horz" pos="216">
          <p15:clr>
            <a:srgbClr val="A4A3A4"/>
          </p15:clr>
        </p15:guide>
        <p15:guide id="53" orient="horz" pos="4385">
          <p15:clr>
            <a:srgbClr val="A4A3A4"/>
          </p15:clr>
        </p15:guide>
        <p15:guide id="54" orient="horz" pos="296">
          <p15:clr>
            <a:srgbClr val="A4A3A4"/>
          </p15:clr>
        </p15:guide>
        <p15:guide id="55" orient="horz" pos="4546">
          <p15:clr>
            <a:srgbClr val="A4A3A4"/>
          </p15:clr>
        </p15:guide>
        <p15:guide id="56" orient="horz" pos="3664">
          <p15:clr>
            <a:srgbClr val="A4A3A4"/>
          </p15:clr>
        </p15:guide>
        <p15:guide id="57" orient="horz" pos="3552">
          <p15:clr>
            <a:srgbClr val="A4A3A4"/>
          </p15:clr>
        </p15:guide>
        <p15:guide id="58" orient="horz" pos="1868">
          <p15:clr>
            <a:srgbClr val="A4A3A4"/>
          </p15:clr>
        </p15:guide>
        <p15:guide id="59" orient="horz" pos="3969">
          <p15:clr>
            <a:srgbClr val="A4A3A4"/>
          </p15:clr>
        </p15:guide>
        <p15:guide id="60" orient="horz" pos="1772">
          <p15:clr>
            <a:srgbClr val="A4A3A4"/>
          </p15:clr>
        </p15:guide>
        <p15:guide id="61" orient="horz" pos="2381">
          <p15:clr>
            <a:srgbClr val="A4A3A4"/>
          </p15:clr>
        </p15:guide>
        <p15:guide id="62" orient="horz" pos="3472">
          <p15:clr>
            <a:srgbClr val="A4A3A4"/>
          </p15:clr>
        </p15:guide>
        <p15:guide id="63" orient="horz" pos="1355">
          <p15:clr>
            <a:srgbClr val="A4A3A4"/>
          </p15:clr>
        </p15:guide>
        <p15:guide id="64" orient="horz" pos="1419">
          <p15:clr>
            <a:srgbClr val="A4A3A4"/>
          </p15:clr>
        </p15:guide>
        <p15:guide id="65" orient="horz" pos="1787">
          <p15:clr>
            <a:srgbClr val="A4A3A4"/>
          </p15:clr>
        </p15:guide>
        <p15:guide id="66" orient="horz" pos="3151">
          <p15:clr>
            <a:srgbClr val="A4A3A4"/>
          </p15:clr>
        </p15:guide>
        <p15:guide id="67" orient="horz" pos="2509">
          <p15:clr>
            <a:srgbClr val="A4A3A4"/>
          </p15:clr>
        </p15:guide>
        <p15:guide id="68" orient="horz" pos="2253">
          <p15:clr>
            <a:srgbClr val="A4A3A4"/>
          </p15:clr>
        </p15:guide>
        <p15:guide id="69" orient="horz" pos="2445">
          <p15:clr>
            <a:srgbClr val="A4A3A4"/>
          </p15:clr>
        </p15:guide>
        <p15:guide id="70" orient="horz" pos="457">
          <p15:clr>
            <a:srgbClr val="A4A3A4"/>
          </p15:clr>
        </p15:guide>
        <p15:guide id="71" orient="horz" pos="377">
          <p15:clr>
            <a:srgbClr val="A4A3A4"/>
          </p15:clr>
        </p15:guide>
        <p15:guide id="72" orient="horz" pos="4626">
          <p15:clr>
            <a:srgbClr val="A4A3A4"/>
          </p15:clr>
        </p15:guide>
        <p15:guide id="73" orient="horz" pos="713">
          <p15:clr>
            <a:srgbClr val="A4A3A4"/>
          </p15:clr>
        </p15:guide>
        <p15:guide id="74" orient="horz" pos="2958">
          <p15:clr>
            <a:srgbClr val="A4A3A4"/>
          </p15:clr>
        </p15:guide>
        <p15:guide id="75" orient="horz" pos="4305">
          <p15:clr>
            <a:srgbClr val="A4A3A4"/>
          </p15:clr>
        </p15:guide>
        <p15:guide id="76" orient="horz" pos="1483">
          <p15:clr>
            <a:srgbClr val="A4A3A4"/>
          </p15:clr>
        </p15:guide>
        <p15:guide id="77" pos="3368">
          <p15:clr>
            <a:srgbClr val="A4A3A4"/>
          </p15:clr>
        </p15:guide>
        <p15:guide id="78" pos="802">
          <p15:clr>
            <a:srgbClr val="A4A3A4"/>
          </p15:clr>
        </p15:guide>
        <p15:guide id="79" pos="6062">
          <p15:clr>
            <a:srgbClr val="A4A3A4"/>
          </p15:clr>
        </p15:guide>
        <p15:guide id="80" pos="4106">
          <p15:clr>
            <a:srgbClr val="A4A3A4"/>
          </p15:clr>
        </p15:guide>
        <p15:guide id="81" pos="4233">
          <p15:clr>
            <a:srgbClr val="A4A3A4"/>
          </p15:clr>
        </p15:guide>
        <p15:guide id="82" pos="5933">
          <p15:clr>
            <a:srgbClr val="A4A3A4"/>
          </p15:clr>
        </p15:guide>
        <p15:guide id="83" pos="4650">
          <p15:clr>
            <a:srgbClr val="A4A3A4"/>
          </p15:clr>
        </p15:guide>
        <p15:guide id="84" pos="5452">
          <p15:clr>
            <a:srgbClr val="A4A3A4"/>
          </p15:clr>
        </p15:guide>
        <p15:guide id="85" pos="673">
          <p15:clr>
            <a:srgbClr val="A4A3A4"/>
          </p15:clr>
        </p15:guide>
        <p15:guide id="86" pos="6190">
          <p15:clr>
            <a:srgbClr val="A4A3A4"/>
          </p15:clr>
        </p15:guide>
        <p15:guide id="87" pos="3496">
          <p15:clr>
            <a:srgbClr val="A4A3A4"/>
          </p15:clr>
        </p15:guide>
        <p15:guide id="88" pos="32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ald Schüller" initials="HS" lastIdx="1" clrIdx="0">
    <p:extLst>
      <p:ext uri="{19B8F6BF-5375-455C-9EA6-DF929625EA0E}">
        <p15:presenceInfo xmlns:p15="http://schemas.microsoft.com/office/powerpoint/2012/main" userId="0d59352ccfe4c70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535"/>
    <a:srgbClr val="474242"/>
    <a:srgbClr val="EAEFF7"/>
    <a:srgbClr val="F8F8F8"/>
    <a:srgbClr val="D2DEEF"/>
    <a:srgbClr val="EF4F61"/>
    <a:srgbClr val="16A6E8"/>
    <a:srgbClr val="9CC3DF"/>
    <a:srgbClr val="F6F2F7"/>
    <a:srgbClr val="EB4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 autoAdjust="0"/>
  </p:normalViewPr>
  <p:slideViewPr>
    <p:cSldViewPr snapToGrid="0" showGuides="1">
      <p:cViewPr varScale="1">
        <p:scale>
          <a:sx n="101" d="100"/>
          <a:sy n="101" d="100"/>
        </p:scale>
        <p:origin x="1776" y="60"/>
      </p:cViewPr>
      <p:guideLst>
        <p:guide orient="horz" pos="4388"/>
        <p:guide pos="2381"/>
        <p:guide orient="horz" pos="306"/>
        <p:guide orient="horz" pos="6202"/>
        <p:guide orient="horz" pos="419"/>
        <p:guide pos="567"/>
        <p:guide pos="4286"/>
        <p:guide orient="horz" pos="6429"/>
        <p:guide orient="horz" pos="5182"/>
        <p:guide orient="horz" pos="5023"/>
        <p:guide orient="horz" pos="2642"/>
        <p:guide orient="horz" pos="5613"/>
        <p:guide orient="horz" pos="2506"/>
        <p:guide orient="horz" pos="3368"/>
        <p:guide orient="horz" pos="4910"/>
        <p:guide orient="horz" pos="1916"/>
        <p:guide orient="horz" pos="2007"/>
        <p:guide pos="2903"/>
        <p:guide pos="2993"/>
        <p:guide orient="horz" pos="2528"/>
        <p:guide orient="horz" pos="4456"/>
        <p:guide orient="horz" pos="3549"/>
        <p:guide pos="4195"/>
        <p:guide orient="horz" pos="3186"/>
        <p:guide orient="horz" pos="3458"/>
        <p:guide orient="horz" pos="646"/>
        <p:guide pos="3288"/>
        <p:guide orient="horz" pos="533"/>
        <p:guide orient="horz" pos="6543"/>
        <p:guide pos="3855"/>
        <p:guide orient="horz" pos="1009"/>
        <p:guide orient="horz" pos="4184"/>
        <p:guide pos="476"/>
        <p:guide pos="4377"/>
        <p:guide orient="horz" pos="6089"/>
        <p:guide pos="2472"/>
        <p:guide pos="2290"/>
        <p:guide orient="horz" pos="2097"/>
        <p:guide orient="horz" pos="3103"/>
        <p:guide orient="horz" pos="216"/>
        <p:guide orient="horz" pos="4385"/>
        <p:guide orient="horz" pos="296"/>
        <p:guide orient="horz" pos="4546"/>
        <p:guide orient="horz" pos="3664"/>
        <p:guide orient="horz" pos="3552"/>
        <p:guide orient="horz" pos="1868"/>
        <p:guide orient="horz" pos="3969"/>
        <p:guide orient="horz" pos="1772"/>
        <p:guide orient="horz" pos="2381"/>
        <p:guide orient="horz" pos="3472"/>
        <p:guide orient="horz" pos="1355"/>
        <p:guide orient="horz" pos="1419"/>
        <p:guide orient="horz" pos="1787"/>
        <p:guide orient="horz" pos="3151"/>
        <p:guide orient="horz" pos="2509"/>
        <p:guide orient="horz" pos="2253"/>
        <p:guide orient="horz" pos="2445"/>
        <p:guide orient="horz" pos="457"/>
        <p:guide orient="horz" pos="377"/>
        <p:guide orient="horz" pos="4626"/>
        <p:guide orient="horz" pos="713"/>
        <p:guide orient="horz" pos="2958"/>
        <p:guide orient="horz" pos="4305"/>
        <p:guide orient="horz" pos="1483"/>
        <p:guide pos="3368"/>
        <p:guide pos="802"/>
        <p:guide pos="6062"/>
        <p:guide pos="4106"/>
        <p:guide pos="4233"/>
        <p:guide pos="5933"/>
        <p:guide pos="4650"/>
        <p:guide pos="5452"/>
        <p:guide pos="673"/>
        <p:guide pos="6190"/>
        <p:guide pos="3496"/>
        <p:guide pos="3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7" y="1237198"/>
            <a:ext cx="9088041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0"/>
            <a:ext cx="8018859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01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75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0" y="402483"/>
            <a:ext cx="2305422" cy="6406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791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15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2"/>
            <a:ext cx="9221689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5"/>
            <a:ext cx="9221689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47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49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402484"/>
            <a:ext cx="9221689" cy="14611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2"/>
            <a:ext cx="4523137" cy="406157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1"/>
            <a:ext cx="4545414" cy="90821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2"/>
            <a:ext cx="4545414" cy="406157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21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08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6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088455"/>
            <a:ext cx="5412730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20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088455"/>
            <a:ext cx="5412730" cy="537226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65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A1EF2-A8CB-4601-85DF-D8923279D7A1}" type="datetimeFigureOut">
              <a:rPr lang="de-DE" smtClean="0"/>
              <a:pPr/>
              <a:t>03.09.2021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4" y="7006700"/>
            <a:ext cx="360848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117C-E6AB-4ED1-8973-390ED737489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88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Kaufangebot „Ihre Immobilie“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7" name="Titel 3">
            <a:extLst>
              <a:ext uri="{FF2B5EF4-FFF2-40B4-BE49-F238E27FC236}">
                <a16:creationId xmlns:a16="http://schemas.microsoft.com/office/drawing/2014/main" id="{F49C9FC6-20CE-461B-AE07-1396343B8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E1B4DA0-83C5-4242-89AD-06A799B9A299}"/>
              </a:ext>
            </a:extLst>
          </p:cNvPr>
          <p:cNvSpPr txBox="1"/>
          <p:nvPr/>
        </p:nvSpPr>
        <p:spPr>
          <a:xfrm>
            <a:off x="180001" y="1080000"/>
            <a:ext cx="10335600" cy="18785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steht ein großes attraktives Foto Ihrer Immobilie.</a:t>
            </a:r>
          </a:p>
        </p:txBody>
      </p:sp>
    </p:spTree>
    <p:extLst>
      <p:ext uri="{BB962C8B-B14F-4D97-AF65-F5344CB8AC3E}">
        <p14:creationId xmlns:p14="http://schemas.microsoft.com/office/powerpoint/2010/main" val="932168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E5A0EBEB-32D6-44B8-A561-0FEEB5877538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Objektbeschreibung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F993952-507D-485F-AC87-7963FBB59DAC}"/>
              </a:ext>
            </a:extLst>
          </p:cNvPr>
          <p:cNvSpPr txBox="1"/>
          <p:nvPr/>
        </p:nvSpPr>
        <p:spPr>
          <a:xfrm>
            <a:off x="180001" y="1080000"/>
            <a:ext cx="10335600" cy="18785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wird Ihre Immobilie detailliert beschrieben.</a:t>
            </a:r>
          </a:p>
        </p:txBody>
      </p:sp>
    </p:spTree>
    <p:extLst>
      <p:ext uri="{BB962C8B-B14F-4D97-AF65-F5344CB8AC3E}">
        <p14:creationId xmlns:p14="http://schemas.microsoft.com/office/powerpoint/2010/main" val="2321395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6F3E3ED0-B169-4786-A3C5-209ED1F6C9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Ausstattungsmerkmale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690B1DA-E3AC-43EA-9F8B-C45D6C2B2D5C}"/>
              </a:ext>
            </a:extLst>
          </p:cNvPr>
          <p:cNvSpPr txBox="1"/>
          <p:nvPr/>
        </p:nvSpPr>
        <p:spPr>
          <a:xfrm>
            <a:off x="180001" y="1080000"/>
            <a:ext cx="10335600" cy="40945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 alle wesentlichen Ausstattungsmerkmale aufgelistet, die zu Ihrer Immobilie gehören, z.B. Balkone, Zentralheizung, Fußbodenheizung, elektrische Rollläden, Parkett etc..</a:t>
            </a:r>
          </a:p>
        </p:txBody>
      </p:sp>
    </p:spTree>
    <p:extLst>
      <p:ext uri="{BB962C8B-B14F-4D97-AF65-F5344CB8AC3E}">
        <p14:creationId xmlns:p14="http://schemas.microsoft.com/office/powerpoint/2010/main" val="1076235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DF501D2D-54A6-4726-8F46-2456675E758E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Energetische Angaben / Energieausweis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E77740-822A-4275-B843-8E8FF1BFFD81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 die erforderlichen energetischen Angaben aufgeführt, ggf. ergänzt um einen Auszug aus dem Energieausweis.</a:t>
            </a:r>
          </a:p>
        </p:txBody>
      </p:sp>
    </p:spTree>
    <p:extLst>
      <p:ext uri="{BB962C8B-B14F-4D97-AF65-F5344CB8AC3E}">
        <p14:creationId xmlns:p14="http://schemas.microsoft.com/office/powerpoint/2010/main" val="1984591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28405119-289F-483F-B933-BC6C1DDD9A12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Flächen- und </a:t>
            </a:r>
            <a:r>
              <a:rPr lang="de-DE" sz="2000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Kubaturberechnung</a:t>
            </a:r>
            <a:endParaRPr lang="de-DE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5BF28BF-800C-4310-A8E5-39818305703A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wird am besten als Tabelle eine exakte Wohn- und/oder Nutzflächenberechnung eingebaut, ergänzt um eine Berechnung des umbauten Raumes (Kubatur). </a:t>
            </a:r>
          </a:p>
        </p:txBody>
      </p:sp>
    </p:spTree>
    <p:extLst>
      <p:ext uri="{BB962C8B-B14F-4D97-AF65-F5344CB8AC3E}">
        <p14:creationId xmlns:p14="http://schemas.microsoft.com/office/powerpoint/2010/main" val="187597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D0FD6BE7-93B9-41A9-9C76-E881CC07A529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Vermietungssituation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D882914-F2CB-4BC6-9397-ABDE3D0FD861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 tabellarisch alle relevanten Eckpunkte zur aktuellen Vermietungssituation dargestellt (sofern gegeben).</a:t>
            </a:r>
          </a:p>
        </p:txBody>
      </p:sp>
    </p:spTree>
    <p:extLst>
      <p:ext uri="{BB962C8B-B14F-4D97-AF65-F5344CB8AC3E}">
        <p14:creationId xmlns:p14="http://schemas.microsoft.com/office/powerpoint/2010/main" val="4054847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034B73B8-D427-4295-9E49-40CA4FAE6471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Grundrisse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271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5829CEF-B7C9-4A70-A39C-B81190F8152E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werden, ggf. auf mehreren Seiten, alle vorbereiteten Grundrisse eingebaut.</a:t>
            </a:r>
          </a:p>
        </p:txBody>
      </p:sp>
    </p:spTree>
    <p:extLst>
      <p:ext uri="{BB962C8B-B14F-4D97-AF65-F5344CB8AC3E}">
        <p14:creationId xmlns:p14="http://schemas.microsoft.com/office/powerpoint/2010/main" val="86744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3BFC7E2C-DC9F-4F36-B755-383C79B7B269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Ansichten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0B6802E-3374-4C42-98BC-616F8188554A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werden, ggf. auf mehreren Seiten, alle vorbereiteten Ansichten eingebaut.</a:t>
            </a:r>
          </a:p>
        </p:txBody>
      </p:sp>
    </p:spTree>
    <p:extLst>
      <p:ext uri="{BB962C8B-B14F-4D97-AF65-F5344CB8AC3E}">
        <p14:creationId xmlns:p14="http://schemas.microsoft.com/office/powerpoint/2010/main" val="1083232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37E82067-2193-4CB1-83F1-69BF1C25D439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Schnitte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0910B76-09E1-43A4-AA39-006AE36ED45D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werden, ggf. auf mehreren Seiten, alle vorbereiteten Schnitte eingebaut.</a:t>
            </a:r>
          </a:p>
        </p:txBody>
      </p:sp>
    </p:spTree>
    <p:extLst>
      <p:ext uri="{BB962C8B-B14F-4D97-AF65-F5344CB8AC3E}">
        <p14:creationId xmlns:p14="http://schemas.microsoft.com/office/powerpoint/2010/main" val="1155317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B5D3ED64-6711-4F47-9097-B1B767D2E317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Impressionen außen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271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035EC41-8165-4E4E-9475-DC0D6EABF772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werden, ggf. auf mehreren Seiten, alle vorbereiteten Außenfotos eingebaut.</a:t>
            </a:r>
          </a:p>
        </p:txBody>
      </p:sp>
    </p:spTree>
    <p:extLst>
      <p:ext uri="{BB962C8B-B14F-4D97-AF65-F5344CB8AC3E}">
        <p14:creationId xmlns:p14="http://schemas.microsoft.com/office/powerpoint/2010/main" val="2357132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2B1C719B-8435-4D18-A554-D4DCFDC9D503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Impressionen innen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271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37F0E52-F826-4474-BC29-32F54F6069C2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werden, ggf. auf mehreren Seiten, alle vorbereiteten Innenfotos eingebaut.</a:t>
            </a:r>
          </a:p>
        </p:txBody>
      </p:sp>
    </p:spTree>
    <p:extLst>
      <p:ext uri="{BB962C8B-B14F-4D97-AF65-F5344CB8AC3E}">
        <p14:creationId xmlns:p14="http://schemas.microsoft.com/office/powerpoint/2010/main" val="353250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3">
            <a:extLst>
              <a:ext uri="{FF2B5EF4-FFF2-40B4-BE49-F238E27FC236}">
                <a16:creationId xmlns:a16="http://schemas.microsoft.com/office/drawing/2014/main" id="{C8157142-09EF-4044-99E6-778C148D7281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Inhaltsverzeichnis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59206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									Seite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Übersichtsdarstellung (Fact Sheet)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Makrostandort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Mikrostandort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Luftbildaufnahme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Infrastruktur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Lageplan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Flurkarte und Grundbuchdaten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Objektbeschreibung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Ausstattungsmerkmale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Energetische Angaben / Energieausweis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Flächen- und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Kubaturberechnung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Vermietungssituation (sofern gegeben)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Grundrisse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Ansichten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Schnitte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Impressionen außen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Impressionen innen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Erschließungssituation, Belastungen und Beschränkungen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Potenziale</a:t>
            </a:r>
          </a:p>
          <a:p>
            <a:pPr marL="0" lvl="1">
              <a:lnSpc>
                <a:spcPts val="22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Kontaktdaten / Hinweise</a:t>
            </a:r>
          </a:p>
        </p:txBody>
      </p:sp>
    </p:spTree>
    <p:extLst>
      <p:ext uri="{BB962C8B-B14F-4D97-AF65-F5344CB8AC3E}">
        <p14:creationId xmlns:p14="http://schemas.microsoft.com/office/powerpoint/2010/main" val="2216486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8F78EFAC-4932-4B96-BF1C-4E7909A4F7B4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Erschließungssituation, Belastungen und Beschränkungen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0665CF4-2877-4ABF-9894-16B70C966BE5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 Angaben zur Erschließungssituation, Altlasten, Baulasten, Belastungen in Abt. II des Grundbuches gemacht.</a:t>
            </a:r>
          </a:p>
        </p:txBody>
      </p:sp>
    </p:spTree>
    <p:extLst>
      <p:ext uri="{BB962C8B-B14F-4D97-AF65-F5344CB8AC3E}">
        <p14:creationId xmlns:p14="http://schemas.microsoft.com/office/powerpoint/2010/main" val="1527935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1F516E4-52C0-403C-AA81-CD14E6DA0E5C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Potenziale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0665CF4-2877-4ABF-9894-16B70C966BE5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können - sofern gegeben - die Potenziale Ihrer Immobilie ausführlich dargestellt werden (z.B. Möglichkeit des Dachgeschossausbaus, Aufteilung des Grundstücks)</a:t>
            </a:r>
          </a:p>
        </p:txBody>
      </p:sp>
    </p:spTree>
    <p:extLst>
      <p:ext uri="{BB962C8B-B14F-4D97-AF65-F5344CB8AC3E}">
        <p14:creationId xmlns:p14="http://schemas.microsoft.com/office/powerpoint/2010/main" val="3407932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49476AF4-DA94-4C6C-B91D-D153914A1073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Kontaktdaten / Hinweise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4CB6A9A-0024-4820-B3BF-670AA2506E54}"/>
              </a:ext>
            </a:extLst>
          </p:cNvPr>
          <p:cNvSpPr txBox="1"/>
          <p:nvPr/>
        </p:nvSpPr>
        <p:spPr>
          <a:xfrm>
            <a:off x="180001" y="1080000"/>
            <a:ext cx="10335600" cy="40945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 die vollständigen Kontaktdaten des Ansprechpartners für den Verkauf Ihrer Immobilie und weitere Hinweise angegeben.</a:t>
            </a: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(Sie oder der von Ihnen beauftragte Makler)</a:t>
            </a:r>
          </a:p>
        </p:txBody>
      </p:sp>
    </p:spTree>
    <p:extLst>
      <p:ext uri="{BB962C8B-B14F-4D97-AF65-F5344CB8AC3E}">
        <p14:creationId xmlns:p14="http://schemas.microsoft.com/office/powerpoint/2010/main" val="247029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3">
            <a:extLst>
              <a:ext uri="{FF2B5EF4-FFF2-40B4-BE49-F238E27FC236}">
                <a16:creationId xmlns:a16="http://schemas.microsoft.com/office/drawing/2014/main" id="{3B321E7A-BEED-4BC2-8FC5-2BA124BB618B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Übersichtsdarstellung (Fact Sheet)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AB9B7D8-323D-4DD7-B242-61F69CE4B403}"/>
              </a:ext>
            </a:extLst>
          </p:cNvPr>
          <p:cNvSpPr txBox="1"/>
          <p:nvPr/>
        </p:nvSpPr>
        <p:spPr>
          <a:xfrm>
            <a:off x="180001" y="1080000"/>
            <a:ext cx="10335600" cy="44638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Objektart: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Objektanschrift: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Baujahr: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Objektzustand: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Grundstücksgröße: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Wohnfläche: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Nutzfläche: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lvl="1">
              <a:lnSpc>
                <a:spcPts val="2400"/>
              </a:lnSpc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 die wesentlichen Punkte Ihrer Immobilie kurz und prägnant zusammengefasst.</a:t>
            </a:r>
          </a:p>
        </p:txBody>
      </p:sp>
    </p:spTree>
    <p:extLst>
      <p:ext uri="{BB962C8B-B14F-4D97-AF65-F5344CB8AC3E}">
        <p14:creationId xmlns:p14="http://schemas.microsoft.com/office/powerpoint/2010/main" val="258339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5D16914E-E0EC-41EC-AA1C-74C6A5382C88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Makrostandort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7E6318C-54C1-406D-973E-0F6B2B4777F2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steht eine Übersichtskarte in großem Maßstab, ergänzt um etwas Text in einem Textfeld.</a:t>
            </a:r>
          </a:p>
        </p:txBody>
      </p:sp>
    </p:spTree>
    <p:extLst>
      <p:ext uri="{BB962C8B-B14F-4D97-AF65-F5344CB8AC3E}">
        <p14:creationId xmlns:p14="http://schemas.microsoft.com/office/powerpoint/2010/main" val="269861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4DA00ED7-4059-4F97-B4BB-6126A8ACFE12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Mikrostandort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78DBE78-718C-4A7F-AD78-D672601BF0E7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steht eine Übersichtskarte in kleinerem Maßstab, ergänzt um etwas Text in einem Textfeld.</a:t>
            </a:r>
          </a:p>
        </p:txBody>
      </p:sp>
    </p:spTree>
    <p:extLst>
      <p:ext uri="{BB962C8B-B14F-4D97-AF65-F5344CB8AC3E}">
        <p14:creationId xmlns:p14="http://schemas.microsoft.com/office/powerpoint/2010/main" val="4254695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85CCB255-E9A5-4C22-8FD7-55E786FD8548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Luftbildaufnahme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78DBE78-718C-4A7F-AD78-D672601BF0E7}"/>
              </a:ext>
            </a:extLst>
          </p:cNvPr>
          <p:cNvSpPr txBox="1"/>
          <p:nvPr/>
        </p:nvSpPr>
        <p:spPr>
          <a:xfrm>
            <a:off x="180001" y="1080000"/>
            <a:ext cx="10335600" cy="2617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befindet sich eine Luftbildaufnahme, ggf. ergänzt um etwas Text in einem Textfeld.</a:t>
            </a:r>
          </a:p>
        </p:txBody>
      </p:sp>
    </p:spTree>
    <p:extLst>
      <p:ext uri="{BB962C8B-B14F-4D97-AF65-F5344CB8AC3E}">
        <p14:creationId xmlns:p14="http://schemas.microsoft.com/office/powerpoint/2010/main" val="290770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437E358F-1E0E-4F45-AB5A-FD87784164C8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Infrastruktur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2D15770-DABC-44F5-B1F7-B6CEF2E8E1EF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werden z.B. die Nahversorgungssituation, die</a:t>
            </a: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Entfernung zur Autobahn, zu anderen Städten, Bahnhof, Flughäfen, Schulen, Kindergärten etc. aufgeführt.</a:t>
            </a:r>
          </a:p>
        </p:txBody>
      </p:sp>
    </p:spTree>
    <p:extLst>
      <p:ext uri="{BB962C8B-B14F-4D97-AF65-F5344CB8AC3E}">
        <p14:creationId xmlns:p14="http://schemas.microsoft.com/office/powerpoint/2010/main" val="3268304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CCCCAEC4-5267-4BD9-B2AC-8194FF6E93DB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Lageplan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DB31110-FDF3-4544-AE4F-8F07DFFF059D}"/>
              </a:ext>
            </a:extLst>
          </p:cNvPr>
          <p:cNvSpPr txBox="1"/>
          <p:nvPr/>
        </p:nvSpPr>
        <p:spPr>
          <a:xfrm>
            <a:off x="180001" y="1080000"/>
            <a:ext cx="10335600" cy="18785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wird der vorbereitete Lageplan eingebaut</a:t>
            </a:r>
          </a:p>
        </p:txBody>
      </p:sp>
    </p:spTree>
    <p:extLst>
      <p:ext uri="{BB962C8B-B14F-4D97-AF65-F5344CB8AC3E}">
        <p14:creationId xmlns:p14="http://schemas.microsoft.com/office/powerpoint/2010/main" val="193793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>
            <a:extLst>
              <a:ext uri="{FF2B5EF4-FFF2-40B4-BE49-F238E27FC236}">
                <a16:creationId xmlns:a16="http://schemas.microsoft.com/office/drawing/2014/main" id="{B5657DE3-5CB5-4CF1-93B3-8D058CFB23C5}"/>
              </a:ext>
            </a:extLst>
          </p:cNvPr>
          <p:cNvSpPr txBox="1">
            <a:spLocks/>
          </p:cNvSpPr>
          <p:nvPr/>
        </p:nvSpPr>
        <p:spPr>
          <a:xfrm>
            <a:off x="-1" y="7200000"/>
            <a:ext cx="10691813" cy="36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80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sz="1200" dirty="0"/>
              <a:t>Kaufangebot „Ihre Immobilie“ │ Musterstraße XXX  │ XXXXX Musterstadt</a:t>
            </a: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88A9F86D-3BDF-43A4-86A2-90DC3433FAAE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0691813" cy="180000"/>
          </a:xfrm>
          <a:prstGeom prst="rect">
            <a:avLst/>
          </a:prstGeom>
          <a:solidFill>
            <a:srgbClr val="474242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6" name="Titel 7"/>
          <p:cNvSpPr txBox="1">
            <a:spLocks/>
          </p:cNvSpPr>
          <p:nvPr/>
        </p:nvSpPr>
        <p:spPr>
          <a:xfrm>
            <a:off x="180000" y="180000"/>
            <a:ext cx="9000702" cy="540000"/>
          </a:xfrm>
          <a:prstGeom prst="rect">
            <a:avLst/>
          </a:prstGeom>
          <a:noFill/>
        </p:spPr>
        <p:txBody>
          <a:bodyPr vert="horz" lIns="0" tIns="0" rIns="0" bIns="0" rtlCol="0" anchor="ctr" anchorCtr="0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Flurkarte und Grundbuchdaten </a:t>
            </a:r>
            <a:endParaRPr lang="de-DE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8C60491B-9B07-4AD3-8C44-4F8710B26CD3}"/>
              </a:ext>
            </a:extLst>
          </p:cNvPr>
          <p:cNvSpPr txBox="1">
            <a:spLocks/>
          </p:cNvSpPr>
          <p:nvPr/>
        </p:nvSpPr>
        <p:spPr>
          <a:xfrm>
            <a:off x="0" y="720000"/>
            <a:ext cx="10691813" cy="36000"/>
          </a:xfrm>
          <a:prstGeom prst="rect">
            <a:avLst/>
          </a:prstGeom>
          <a:solidFill>
            <a:srgbClr val="FF3535"/>
          </a:solidFill>
          <a:ln>
            <a:noFill/>
          </a:ln>
        </p:spPr>
        <p:txBody>
          <a:bodyPr lIns="144000" tIns="72000" rIns="144000" bIns="72000" anchor="ctr">
            <a:noAutofit/>
          </a:bodyPr>
          <a:lstStyle>
            <a:defPPr>
              <a:defRPr lang="de-DE"/>
            </a:defPPr>
            <a:lvl1pPr>
              <a:defRPr sz="16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defTabSz="9144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tabLst>
                <a:tab pos="803275" algn="l"/>
              </a:tabLst>
            </a:pPr>
            <a:r>
              <a:rPr lang="de-DE" dirty="0"/>
              <a:t>	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83066C9-22B5-4725-963D-F1843A595F1B}"/>
              </a:ext>
            </a:extLst>
          </p:cNvPr>
          <p:cNvSpPr txBox="1"/>
          <p:nvPr/>
        </p:nvSpPr>
        <p:spPr>
          <a:xfrm>
            <a:off x="10331813" y="7200000"/>
            <a:ext cx="360000" cy="360000"/>
          </a:xfrm>
          <a:prstGeom prst="rect">
            <a:avLst/>
          </a:prstGeom>
          <a:solidFill>
            <a:srgbClr val="FF353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F72D533-545A-4FC0-8858-BB87E859E9AC}"/>
              </a:ext>
            </a:extLst>
          </p:cNvPr>
          <p:cNvSpPr txBox="1"/>
          <p:nvPr/>
        </p:nvSpPr>
        <p:spPr>
          <a:xfrm>
            <a:off x="180001" y="1080000"/>
            <a:ext cx="10335600" cy="33558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>
              <a:lnSpc>
                <a:spcPts val="2400"/>
              </a:lnSpc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lnSpc>
                <a:spcPct val="150000"/>
              </a:lnSpc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 wird die vorbereitete Flurkarte eingebaut, die um um eine tabellarische Darstellung der Grundbuchdaten ergänzt wird.</a:t>
            </a:r>
          </a:p>
        </p:txBody>
      </p:sp>
    </p:spTree>
    <p:extLst>
      <p:ext uri="{BB962C8B-B14F-4D97-AF65-F5344CB8AC3E}">
        <p14:creationId xmlns:p14="http://schemas.microsoft.com/office/powerpoint/2010/main" val="271773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782</Words>
  <Application>Microsoft Office PowerPoint</Application>
  <PresentationFormat>Benutzerdefiniert</PresentationFormat>
  <Paragraphs>247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Muster-Exposé-Raster</dc:title>
  <dc:creator>Harald Schüller (Dipl.-Kaufmann)</dc:creator>
  <cp:lastModifiedBy>Harald Schüller</cp:lastModifiedBy>
  <cp:revision>1443</cp:revision>
  <cp:lastPrinted>2019-10-27T11:54:13Z</cp:lastPrinted>
  <dcterms:created xsi:type="dcterms:W3CDTF">2014-05-26T17:19:50Z</dcterms:created>
  <dcterms:modified xsi:type="dcterms:W3CDTF">2021-09-03T14:21:40Z</dcterms:modified>
</cp:coreProperties>
</file>